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68" r:id="rId4"/>
    <p:sldId id="266" r:id="rId5"/>
    <p:sldId id="262" r:id="rId6"/>
    <p:sldId id="263" r:id="rId7"/>
    <p:sldId id="264" r:id="rId8"/>
    <p:sldId id="265" r:id="rId9"/>
    <p:sldId id="270" r:id="rId10"/>
    <p:sldId id="271" r:id="rId11"/>
    <p:sldId id="277" r:id="rId12"/>
    <p:sldId id="272" r:id="rId13"/>
    <p:sldId id="273" r:id="rId14"/>
    <p:sldId id="274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3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0" autoAdjust="0"/>
    <p:restoredTop sz="96370" autoAdjust="0"/>
  </p:normalViewPr>
  <p:slideViewPr>
    <p:cSldViewPr snapToGrid="0">
      <p:cViewPr varScale="1">
        <p:scale>
          <a:sx n="68" d="100"/>
          <a:sy n="68" d="100"/>
        </p:scale>
        <p:origin x="142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94AFEB95-5E9B-43BC-9899-D709FBA68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714" t="16842" r="19288" b="13537"/>
          <a:stretch/>
        </p:blipFill>
        <p:spPr>
          <a:xfrm>
            <a:off x="2588084" y="1084217"/>
            <a:ext cx="3967831" cy="398259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130204B-EC5E-4491-8A20-7D159CF00A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7928"/>
          <a:stretch/>
        </p:blipFill>
        <p:spPr>
          <a:xfrm>
            <a:off x="7342550" y="6038888"/>
            <a:ext cx="1515700" cy="6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8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F056FC8-8F90-4358-8A1F-8A90CF2EE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7928"/>
          <a:stretch/>
        </p:blipFill>
        <p:spPr>
          <a:xfrm>
            <a:off x="7342550" y="6038888"/>
            <a:ext cx="1515700" cy="6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60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4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9322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A7986A2-6420-4DAE-AA71-09C0FA58A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7928"/>
          <a:stretch/>
        </p:blipFill>
        <p:spPr>
          <a:xfrm>
            <a:off x="7342550" y="6038888"/>
            <a:ext cx="1515700" cy="6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1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4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sz="36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9531E5B1-0026-4D95-8185-A1E19B2662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7928"/>
          <a:stretch/>
        </p:blipFill>
        <p:spPr>
          <a:xfrm>
            <a:off x="7342550" y="6038888"/>
            <a:ext cx="1515700" cy="6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6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2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8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9322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9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1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9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 sz="4400">
                <a:solidFill>
                  <a:srgbClr val="0932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0312" y="5835420"/>
            <a:ext cx="1515700" cy="8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7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sz="4400" b="1" dirty="0">
                <a:solidFill>
                  <a:srgbClr val="093228"/>
                </a:solidFill>
                <a:latin typeface="Arial"/>
                <a:cs typeface="Arial"/>
              </a:rPr>
              <a:t>Her </a:t>
            </a:r>
            <a:r>
              <a:rPr lang="da-DK" sz="4400" b="1" noProof="1">
                <a:solidFill>
                  <a:srgbClr val="093228"/>
                </a:solidFill>
                <a:latin typeface="Arial"/>
                <a:cs typeface="Arial"/>
              </a:rPr>
              <a:t>kan</a:t>
            </a:r>
            <a:r>
              <a:rPr lang="da-DK" sz="4400" b="1" dirty="0">
                <a:solidFill>
                  <a:srgbClr val="093228"/>
                </a:solidFill>
                <a:latin typeface="Arial"/>
                <a:cs typeface="Arial"/>
              </a:rPr>
              <a:t> stå en almindelig overskrift (</a:t>
            </a:r>
            <a:r>
              <a:rPr lang="da-DK" sz="4400" b="1" dirty="0" err="1">
                <a:solidFill>
                  <a:srgbClr val="093228"/>
                </a:solidFill>
                <a:latin typeface="Arial"/>
                <a:cs typeface="Arial"/>
              </a:rPr>
              <a:t>maks</a:t>
            </a:r>
            <a:r>
              <a:rPr lang="da-DK" sz="4400" b="1" dirty="0">
                <a:solidFill>
                  <a:srgbClr val="093228"/>
                </a:solidFill>
                <a:latin typeface="Arial"/>
                <a:cs typeface="Arial"/>
              </a:rPr>
              <a:t> 2 linjer)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7FF0C-3ABF-489F-A607-7F8CCF76AF7C}" type="datetimeFigureOut">
              <a:rPr lang="da-DK" smtClean="0"/>
              <a:t>09-02-2018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312DE-8D4F-4FFD-B5C0-5394A3EE8375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Picture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3194"/>
            <a:ext cx="9144000" cy="152400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411760" y="6577075"/>
            <a:ext cx="261847" cy="236301"/>
          </a:xfrm>
          <a:prstGeom prst="rect">
            <a:avLst/>
          </a:prstGeom>
        </p:spPr>
      </p:pic>
      <p:sp>
        <p:nvSpPr>
          <p:cNvPr id="10" name="Tekstfelt 9"/>
          <p:cNvSpPr txBox="1"/>
          <p:nvPr userDrawn="1"/>
        </p:nvSpPr>
        <p:spPr>
          <a:xfrm>
            <a:off x="2555776" y="6597932"/>
            <a:ext cx="40324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aseline="30000" noProof="1"/>
              <a:t>Peqqissutsimut Pitsaaliuinermullu Aqutsisoqarfik – Styrelsen for Sundhed og Forebyggelse 2016</a:t>
            </a:r>
            <a:r>
              <a:rPr lang="en-GB" sz="800" noProof="1"/>
              <a:t> </a:t>
            </a:r>
            <a:r>
              <a:rPr lang="en-GB" sz="800" baseline="30000" noProof="1"/>
              <a:t>– © God Barndom</a:t>
            </a:r>
            <a:endParaRPr lang="en-GB" sz="800" noProof="1"/>
          </a:p>
        </p:txBody>
      </p:sp>
    </p:spTree>
    <p:extLst>
      <p:ext uri="{BB962C8B-B14F-4D97-AF65-F5344CB8AC3E}">
        <p14:creationId xmlns:p14="http://schemas.microsoft.com/office/powerpoint/2010/main" val="218475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932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prezi.com/p/mqf3m-i_jfd5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623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hlinkClick r:id="rId2"/>
            <a:extLst>
              <a:ext uri="{FF2B5EF4-FFF2-40B4-BE49-F238E27FC236}">
                <a16:creationId xmlns:a16="http://schemas.microsoft.com/office/drawing/2014/main" id="{7F57040B-F4F5-42EF-879C-2A136B89B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5"/>
          <a:stretch/>
        </p:blipFill>
        <p:spPr>
          <a:xfrm>
            <a:off x="628650" y="1448999"/>
            <a:ext cx="6582235" cy="3995197"/>
          </a:xfr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D7960A1A-3EC9-4C08-AA38-0B26C1D0A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2.1.1 Temaer (prezi)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7" name="Pil: venstre 6">
            <a:extLst>
              <a:ext uri="{FF2B5EF4-FFF2-40B4-BE49-F238E27FC236}">
                <a16:creationId xmlns:a16="http://schemas.microsoft.com/office/drawing/2014/main" id="{AE28810A-029F-4307-BAB0-DAFC03DD1A53}"/>
              </a:ext>
            </a:extLst>
          </p:cNvPr>
          <p:cNvSpPr/>
          <p:nvPr/>
        </p:nvSpPr>
        <p:spPr>
          <a:xfrm rot="20047206">
            <a:off x="6443004" y="2450345"/>
            <a:ext cx="2152356" cy="13255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Klik på billedet</a:t>
            </a:r>
          </a:p>
        </p:txBody>
      </p:sp>
    </p:spTree>
    <p:extLst>
      <p:ext uri="{BB962C8B-B14F-4D97-AF65-F5344CB8AC3E}">
        <p14:creationId xmlns:p14="http://schemas.microsoft.com/office/powerpoint/2010/main" val="114336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2.2.1 Må dit barn vælge?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Jeg bestemmer for mit barn – det er ikke modent til forskellige muligheder endnu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Jeg er helt åben for, hvad mit barn selv vil, – jeg følger initiativet fra mit barn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Jeg sætter begrænsede valgmuligheder for mit barn indenfor det, jeg har bestemt er ok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4F73D68-2975-4656-928A-96D521B3E7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1" t="13009" r="29403" b="11637"/>
          <a:stretch/>
        </p:blipFill>
        <p:spPr>
          <a:xfrm>
            <a:off x="628649" y="3126697"/>
            <a:ext cx="2452175" cy="305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6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2.3.1 Du er guiden i dit barns liv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 </a:t>
            </a:r>
          </a:p>
          <a:p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00FB326-1A0F-4AF9-B224-A3798B7E23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50" t="28246" r="13735" b="38371"/>
          <a:stretch/>
        </p:blipFill>
        <p:spPr>
          <a:xfrm>
            <a:off x="628650" y="1542037"/>
            <a:ext cx="5753686" cy="377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73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2.3.2 Selvstændighed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Hvad kan dit barn selv lige nu?</a:t>
            </a:r>
          </a:p>
          <a:p>
            <a:r>
              <a:rPr lang="da-DK" dirty="0">
                <a:solidFill>
                  <a:schemeClr val="tx1"/>
                </a:solidFill>
              </a:rPr>
              <a:t>Hvad kan dit barn, når du hjælper det?</a:t>
            </a:r>
          </a:p>
          <a:p>
            <a:r>
              <a:rPr lang="da-DK" dirty="0">
                <a:solidFill>
                  <a:schemeClr val="tx1"/>
                </a:solidFill>
              </a:rPr>
              <a:t>Hvordan bidrager du til, at dit barn kan udvikle sin selvstændighed endnu mere?</a:t>
            </a:r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6C0418E-A0D4-4A5A-BEDF-D9AF75B060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2" t="16331" r="13750" b="14700"/>
          <a:stretch/>
        </p:blipFill>
        <p:spPr>
          <a:xfrm>
            <a:off x="487973" y="2891802"/>
            <a:ext cx="3563522" cy="318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4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2.4.1 Dit barns følelser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28650" y="1454331"/>
            <a:ext cx="7886700" cy="4722632"/>
          </a:xfrm>
        </p:spPr>
        <p:txBody>
          <a:bodyPr/>
          <a:lstStyle/>
          <a:p>
            <a:pPr marL="0" indent="0">
              <a:buNone/>
            </a:pPr>
            <a:r>
              <a:rPr lang="da-DK" b="1" dirty="0">
                <a:solidFill>
                  <a:schemeClr val="tx1"/>
                </a:solidFill>
              </a:rPr>
              <a:t>De otte grundfølelser</a:t>
            </a:r>
            <a:br>
              <a:rPr lang="da-DK" b="1" dirty="0">
                <a:solidFill>
                  <a:schemeClr val="tx1"/>
                </a:solidFill>
              </a:rPr>
            </a:br>
            <a:endParaRPr lang="da-DK" b="1" dirty="0">
              <a:solidFill>
                <a:schemeClr val="tx1"/>
              </a:solidFill>
            </a:endParaRPr>
          </a:p>
          <a:p>
            <a:pPr marL="285750" indent="-285750"/>
            <a:r>
              <a:rPr lang="da-DK" dirty="0">
                <a:solidFill>
                  <a:schemeClr val="tx1"/>
                </a:solidFill>
              </a:rPr>
              <a:t>Glæde</a:t>
            </a:r>
          </a:p>
          <a:p>
            <a:pPr marL="285750" indent="-285750"/>
            <a:r>
              <a:rPr lang="da-DK" dirty="0">
                <a:solidFill>
                  <a:schemeClr val="tx1"/>
                </a:solidFill>
              </a:rPr>
              <a:t>Tillid</a:t>
            </a:r>
          </a:p>
          <a:p>
            <a:pPr marL="285750" indent="-285750"/>
            <a:r>
              <a:rPr lang="da-DK" dirty="0">
                <a:solidFill>
                  <a:schemeClr val="tx1"/>
                </a:solidFill>
              </a:rPr>
              <a:t>Angst </a:t>
            </a:r>
          </a:p>
          <a:p>
            <a:pPr marL="285750" indent="-285750"/>
            <a:r>
              <a:rPr lang="da-DK" dirty="0">
                <a:solidFill>
                  <a:schemeClr val="tx1"/>
                </a:solidFill>
              </a:rPr>
              <a:t>Overraskelse</a:t>
            </a:r>
          </a:p>
          <a:p>
            <a:pPr marL="285750" indent="-285750"/>
            <a:r>
              <a:rPr lang="da-DK" dirty="0">
                <a:solidFill>
                  <a:schemeClr val="tx1"/>
                </a:solidFill>
              </a:rPr>
              <a:t>Ked af det</a:t>
            </a:r>
          </a:p>
          <a:p>
            <a:pPr marL="285750" indent="-285750"/>
            <a:r>
              <a:rPr lang="da-DK" dirty="0">
                <a:solidFill>
                  <a:schemeClr val="tx1"/>
                </a:solidFill>
              </a:rPr>
              <a:t>Afsky</a:t>
            </a:r>
          </a:p>
          <a:p>
            <a:pPr marL="285750" indent="-285750"/>
            <a:r>
              <a:rPr lang="da-DK" dirty="0">
                <a:solidFill>
                  <a:schemeClr val="tx1"/>
                </a:solidFill>
              </a:rPr>
              <a:t>Vrede</a:t>
            </a:r>
          </a:p>
          <a:p>
            <a:pPr marL="285750" indent="-285750"/>
            <a:r>
              <a:rPr lang="da-DK" dirty="0">
                <a:solidFill>
                  <a:schemeClr val="tx1"/>
                </a:solidFill>
              </a:rPr>
              <a:t>Nysgerrighed</a:t>
            </a:r>
          </a:p>
          <a:p>
            <a:pPr marL="0" indent="0">
              <a:buNone/>
            </a:pP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Tal med andre forældre om de forskellige følelser.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3FCA206-44F6-4B59-88CE-18ADA31DD6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t="7500" r="6726" b="2614"/>
          <a:stretch/>
        </p:blipFill>
        <p:spPr>
          <a:xfrm>
            <a:off x="4037429" y="1454331"/>
            <a:ext cx="4094328" cy="294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89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2.4.2 Hvad gør du, når bølgerne går højt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Hvordan gør du, når I har konflikter?</a:t>
            </a:r>
          </a:p>
          <a:p>
            <a:r>
              <a:rPr lang="da-DK" dirty="0">
                <a:solidFill>
                  <a:schemeClr val="tx1"/>
                </a:solidFill>
              </a:rPr>
              <a:t>Hvad virker særlig godt?</a:t>
            </a:r>
          </a:p>
          <a:p>
            <a:pPr marL="0" indent="0">
              <a:buNone/>
            </a:pPr>
            <a:endParaRPr lang="da-DK" sz="1800" dirty="0"/>
          </a:p>
          <a:p>
            <a:pPr marL="0" indent="0">
              <a:buNone/>
            </a:pPr>
            <a:endParaRPr lang="da-DK" sz="1800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5BE85D3-76F8-450F-987C-229B078862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t="9587" r="16000" b="5344"/>
          <a:stretch/>
        </p:blipFill>
        <p:spPr>
          <a:xfrm>
            <a:off x="628650" y="2757268"/>
            <a:ext cx="3583706" cy="31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4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2.4.3 Når du selv reagerer følelsesmæssigt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BA9D709-06EB-45E2-AF29-DFCD0EE04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Tænk over forskellige situationer, du har oplevet med dit barn</a:t>
            </a:r>
          </a:p>
          <a:p>
            <a:r>
              <a:rPr lang="da-DK" dirty="0">
                <a:solidFill>
                  <a:schemeClr val="tx1"/>
                </a:solidFill>
              </a:rPr>
              <a:t>Fortæl de andre forældre om det</a:t>
            </a:r>
          </a:p>
          <a:p>
            <a:r>
              <a:rPr lang="da-DK" dirty="0">
                <a:solidFill>
                  <a:schemeClr val="tx1"/>
                </a:solidFill>
              </a:rPr>
              <a:t>Lyt til de andre forældres eksempler.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7A54A59-F8C1-471A-9F8A-11823F14C2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0" t="53136" r="38175" b="7987"/>
          <a:stretch/>
        </p:blipFill>
        <p:spPr>
          <a:xfrm>
            <a:off x="5453868" y="2346753"/>
            <a:ext cx="2027608" cy="298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4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2.5.1 Opdragelse i et større perspektiv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BA9D709-06EB-45E2-AF29-DFCD0EE04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Hvordan tænker du dit barn er om 20 år …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Du opdraget dit barn til nogle af disse ting:</a:t>
            </a:r>
          </a:p>
          <a:p>
            <a:pPr lvl="1"/>
            <a:r>
              <a:rPr lang="da-DK" sz="1400" dirty="0">
                <a:solidFill>
                  <a:schemeClr val="tx1"/>
                </a:solidFill>
              </a:rPr>
              <a:t>Høflig, kreativ, forsigtig, sjov, sparsommelig, glad, beskeden, ærlig, tilbageholdende, </a:t>
            </a:r>
          </a:p>
          <a:p>
            <a:pPr marL="457200" lvl="1" indent="0">
              <a:buNone/>
            </a:pPr>
            <a:r>
              <a:rPr lang="da-DK" sz="1400" dirty="0">
                <a:solidFill>
                  <a:schemeClr val="tx1"/>
                </a:solidFill>
              </a:rPr>
              <a:t>     intellektuel, rundhåndet, praktisk, omsorgsfuld, egoistisk</a:t>
            </a:r>
          </a:p>
          <a:p>
            <a:pPr lvl="1"/>
            <a:r>
              <a:rPr lang="da-DK" sz="1400" dirty="0">
                <a:solidFill>
                  <a:schemeClr val="tx1"/>
                </a:solidFill>
              </a:rPr>
              <a:t>Og alt det, der ikke er nævnt?</a:t>
            </a:r>
          </a:p>
          <a:p>
            <a:r>
              <a:rPr lang="da-DK" dirty="0">
                <a:solidFill>
                  <a:schemeClr val="tx1"/>
                </a:solidFill>
              </a:rPr>
              <a:t>Hvilken rolle får det, tror du? Har du en partner – mener I så det samme?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589A423-76BD-4990-B93B-008B596BF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0887">
            <a:off x="-545411" y="3308152"/>
            <a:ext cx="5259617" cy="371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97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2.5.2 Opdragelse der styrker eller bremser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Hvad sætter tankerne om de to typer opdragelse i gang hos dig?</a:t>
            </a:r>
          </a:p>
          <a:p>
            <a:r>
              <a:rPr lang="da-DK" dirty="0">
                <a:solidFill>
                  <a:schemeClr val="tx1"/>
                </a:solidFill>
              </a:rPr>
              <a:t>Opdragelse der styrker dit barns udvikling</a:t>
            </a:r>
          </a:p>
          <a:p>
            <a:r>
              <a:rPr lang="da-DK" dirty="0">
                <a:solidFill>
                  <a:schemeClr val="tx1"/>
                </a:solidFill>
              </a:rPr>
              <a:t>Opdragelse der undertrykker og bremser dit barns udvikling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Er der noget du gerne vil ændre?</a:t>
            </a:r>
          </a:p>
          <a:p>
            <a:r>
              <a:rPr lang="da-DK" dirty="0">
                <a:solidFill>
                  <a:schemeClr val="tx1"/>
                </a:solidFill>
              </a:rPr>
              <a:t>Hvad forestiller din partner sig (om du har én) – eller din nære familie?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E363A9F-87B6-46FA-844D-A0B92102DC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8" t="7500" r="48094" b="44071"/>
          <a:stretch/>
        </p:blipFill>
        <p:spPr>
          <a:xfrm>
            <a:off x="6485205" y="1434905"/>
            <a:ext cx="2510653" cy="362496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48908B3-34D5-479A-9DC9-9FEC3B8D9E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4" t="14156" r="39693" b="9261"/>
          <a:stretch/>
        </p:blipFill>
        <p:spPr>
          <a:xfrm>
            <a:off x="436099" y="4052129"/>
            <a:ext cx="1685444" cy="223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383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CF6018-36FE-43BA-9DC8-DBBD354B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2.5.3 Hvad vil du gøre?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E0E2BA-136A-4D45-8F49-ABFFA9EDF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7" y="1825625"/>
            <a:ext cx="8094133" cy="4351338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Du lader ham hoppe videre, da han virkeligt ser ud til at have det sjovt. Dine gæster kan godt vente lidt. </a:t>
            </a:r>
          </a:p>
          <a:p>
            <a:r>
              <a:rPr lang="da-DK" dirty="0">
                <a:solidFill>
                  <a:schemeClr val="tx1"/>
                </a:solidFill>
              </a:rPr>
              <a:t>Du tager ham ved hånden og spørger, om han kan se ravnen ved jeres hus. Det kan han. Du foreslår, at I skal løbe over og fange den. Det vil han gerne. Da I kommer over til huset griner I sammen over, at ravnen vist var lidt for hurtig. Men I gjorde et ihærdigt forsøg.</a:t>
            </a:r>
          </a:p>
          <a:p>
            <a:r>
              <a:rPr lang="da-DK" dirty="0">
                <a:solidFill>
                  <a:schemeClr val="tx1"/>
                </a:solidFill>
              </a:rPr>
              <a:t>Du fortæller, at bedstefar er på vej, og at du faktisk har set en endnu større snedrive lige ude foran jeres hus. I løber sammen hjem og prøver snedriven, imens I venter på gæsterne udenfor.</a:t>
            </a:r>
          </a:p>
          <a:p>
            <a:r>
              <a:rPr lang="da-DK" dirty="0">
                <a:solidFill>
                  <a:schemeClr val="tx1"/>
                </a:solidFill>
              </a:rPr>
              <a:t>Du siger ”nu skal vi altså hjem”. Du kan ikke lade gæsterne vente udenfor. Du tager ham i hånden og du får ham til lidt modvilligt at følge med.</a:t>
            </a:r>
          </a:p>
          <a:p>
            <a:r>
              <a:rPr lang="da-DK" dirty="0">
                <a:solidFill>
                  <a:schemeClr val="tx1"/>
                </a:solidFill>
              </a:rPr>
              <a:t>Dine </a:t>
            </a:r>
            <a:r>
              <a:rPr lang="da-DK">
                <a:solidFill>
                  <a:schemeClr val="tx1"/>
                </a:solidFill>
              </a:rPr>
              <a:t>egne ideer …</a:t>
            </a:r>
            <a:br>
              <a:rPr lang="da-DK" sz="1800" dirty="0">
                <a:solidFill>
                  <a:schemeClr val="tx1"/>
                </a:solidFill>
              </a:rPr>
            </a:br>
            <a:endParaRPr lang="da-DK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24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2.5.4 I butikken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70000" y="1447800"/>
            <a:ext cx="6460067" cy="4729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Malik og </a:t>
            </a:r>
            <a:r>
              <a:rPr lang="da-DK" i="1" dirty="0" err="1">
                <a:solidFill>
                  <a:schemeClr val="tx1"/>
                </a:solidFill>
              </a:rPr>
              <a:t>Maliina</a:t>
            </a:r>
            <a:r>
              <a:rPr lang="da-DK" i="1" dirty="0">
                <a:solidFill>
                  <a:schemeClr val="tx1"/>
                </a:solidFill>
              </a:rPr>
              <a:t> er ude og handle med </a:t>
            </a:r>
            <a:r>
              <a:rPr lang="da-DK" i="1" dirty="0" err="1">
                <a:solidFill>
                  <a:schemeClr val="tx1"/>
                </a:solidFill>
              </a:rPr>
              <a:t>Kunuk</a:t>
            </a:r>
            <a:r>
              <a:rPr lang="da-DK" i="1" dirty="0">
                <a:solidFill>
                  <a:schemeClr val="tx1"/>
                </a:solidFill>
              </a:rPr>
              <a:t> på 22</a:t>
            </a:r>
          </a:p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mdr. </a:t>
            </a:r>
            <a:r>
              <a:rPr lang="da-DK" i="1" dirty="0" err="1">
                <a:solidFill>
                  <a:schemeClr val="tx1"/>
                </a:solidFill>
              </a:rPr>
              <a:t>Kunuk</a:t>
            </a:r>
            <a:r>
              <a:rPr lang="da-DK" i="1" dirty="0">
                <a:solidFill>
                  <a:schemeClr val="tx1"/>
                </a:solidFill>
              </a:rPr>
              <a:t> er optaget af at hjælpe med at fylde i </a:t>
            </a:r>
          </a:p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kurven, og nyder at hjælpe med at finde tingene </a:t>
            </a:r>
          </a:p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rundt omkring i butikken. Kurven er fyldt, og de går </a:t>
            </a:r>
          </a:p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hen mod kassen for at betale. Oppe ved kassen er </a:t>
            </a:r>
          </a:p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en stor slikhylde, fyldt med farvestrålende slik. </a:t>
            </a:r>
            <a:br>
              <a:rPr lang="da-DK" i="1" dirty="0">
                <a:solidFill>
                  <a:schemeClr val="tx1"/>
                </a:solidFill>
              </a:rPr>
            </a:br>
            <a:endParaRPr lang="da-DK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Kunuk fortæller og viser dem på flere måder, at han</a:t>
            </a:r>
          </a:p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gerne vil have noget slik. Malik og </a:t>
            </a:r>
            <a:r>
              <a:rPr lang="da-DK" i="1" dirty="0" err="1">
                <a:solidFill>
                  <a:schemeClr val="tx1"/>
                </a:solidFill>
              </a:rPr>
              <a:t>Maliina</a:t>
            </a:r>
            <a:r>
              <a:rPr lang="da-DK" i="1" dirty="0">
                <a:solidFill>
                  <a:schemeClr val="tx1"/>
                </a:solidFill>
              </a:rPr>
              <a:t> synes det er </a:t>
            </a:r>
          </a:p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en dårlig ide, da de er på vej hjem og snart skal spise.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b="1" i="1" dirty="0">
                <a:solidFill>
                  <a:schemeClr val="tx1"/>
                </a:solidFill>
              </a:rPr>
              <a:t>Hvad kan Malik og Maliina gøre?</a:t>
            </a:r>
            <a:endParaRPr lang="da-D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421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2.5.5 De svære, men vigtige emner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>
                <a:solidFill>
                  <a:schemeClr val="tx1"/>
                </a:solidFill>
              </a:rPr>
              <a:t>Hvis mit barn IKKE VIL		Så vil jeg …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… have børstet tænder			–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… i seng				–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… lade være med noget farligt		–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… holde op med at plage om		–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     chips, slik og sodavand 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… have tøj på			–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… med hjem, når vi er ude		–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… lade være med at skubbe til 		–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     andre børn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Dine eksempler …			–</a:t>
            </a:r>
          </a:p>
          <a:p>
            <a:pPr marL="0" indent="0">
              <a:buNone/>
            </a:pPr>
            <a:endParaRPr lang="da-DK" sz="1800" dirty="0"/>
          </a:p>
        </p:txBody>
      </p:sp>
      <p:pic>
        <p:nvPicPr>
          <p:cNvPr id="4" name="Billede 3" descr="Et billede, der indeholder tekst&#10;&#10;Beskrivelse, der er oprettet med høj sikkerhed">
            <a:extLst>
              <a:ext uri="{FF2B5EF4-FFF2-40B4-BE49-F238E27FC236}">
                <a16:creationId xmlns:a16="http://schemas.microsoft.com/office/drawing/2014/main" id="{2E707210-E158-43D2-9EB4-203884ED1E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1" t="12376" r="19851" b="7500"/>
          <a:stretch/>
        </p:blipFill>
        <p:spPr>
          <a:xfrm>
            <a:off x="5472333" y="2096087"/>
            <a:ext cx="3199789" cy="321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6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  <a:latin typeface="Arial"/>
                <a:cs typeface="Arial"/>
              </a:rPr>
              <a:t>2.6.1 Kan du se det?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>
                <a:solidFill>
                  <a:schemeClr val="tx1"/>
                </a:solidFill>
              </a:rPr>
              <a:t>Hvis nogen overskrider dit barns grænse, hvad gør det så?</a:t>
            </a:r>
          </a:p>
          <a:p>
            <a:r>
              <a:rPr lang="da-DK" dirty="0">
                <a:solidFill>
                  <a:schemeClr val="tx1"/>
                </a:solidFill>
              </a:rPr>
              <a:t>Protesterer det – med kroppen (løber væk, ser vred ud, råber op)</a:t>
            </a:r>
          </a:p>
          <a:p>
            <a:r>
              <a:rPr lang="da-DK" dirty="0">
                <a:solidFill>
                  <a:schemeClr val="tx1"/>
                </a:solidFill>
              </a:rPr>
              <a:t>Trækker sig væk –  bliver fjern og trækker sig ind i sig selv, gør sig slap i kroppen</a:t>
            </a:r>
          </a:p>
          <a:p>
            <a:r>
              <a:rPr lang="da-DK" dirty="0">
                <a:solidFill>
                  <a:schemeClr val="tx1"/>
                </a:solidFill>
              </a:rPr>
              <a:t>Andet du har lagt mærke til – fx fjoller, skifter spor (så det kommer ud af situationen)?</a:t>
            </a:r>
          </a:p>
          <a:p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chemeClr val="tx1"/>
                </a:solidFill>
              </a:rPr>
              <a:t>Hvad gjorde du, da du var barn?</a:t>
            </a:r>
          </a:p>
          <a:p>
            <a:r>
              <a:rPr lang="da-DK" dirty="0">
                <a:solidFill>
                  <a:schemeClr val="tx1"/>
                </a:solidFill>
              </a:rPr>
              <a:t>Tænk tilbage på dine egne oplevelser i barndommen …</a:t>
            </a:r>
          </a:p>
        </p:txBody>
      </p:sp>
    </p:spTree>
    <p:extLst>
      <p:ext uri="{BB962C8B-B14F-4D97-AF65-F5344CB8AC3E}">
        <p14:creationId xmlns:p14="http://schemas.microsoft.com/office/powerpoint/2010/main" val="3814212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E7037-E0F9-4B50-ACE8-EF151324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1"/>
                </a:solidFill>
              </a:rPr>
              <a:t>2.7.1 Kom godt hjem 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B55177-0CC1-4B8D-84BC-6C48A505F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sz="2400" dirty="0">
                <a:solidFill>
                  <a:schemeClr val="tx1"/>
                </a:solidFill>
              </a:rPr>
              <a:t>Tak for denne gang!</a:t>
            </a:r>
          </a:p>
          <a:p>
            <a:pPr marL="0" indent="0">
              <a:buNone/>
            </a:pPr>
            <a:endParaRPr lang="da-DK" sz="1800" dirty="0"/>
          </a:p>
        </p:txBody>
      </p:sp>
      <p:pic>
        <p:nvPicPr>
          <p:cNvPr id="4" name="Billede 3" descr="Et billede, der indeholder tekst, kort&#10;&#10;Beskrivelse, der er oprettet med høj sikkerhed">
            <a:extLst>
              <a:ext uri="{FF2B5EF4-FFF2-40B4-BE49-F238E27FC236}">
                <a16:creationId xmlns:a16="http://schemas.microsoft.com/office/drawing/2014/main" id="{1E749D49-1811-410C-8B20-5BB2A2BF05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7" t="37218" r="8000" b="32104"/>
          <a:stretch/>
        </p:blipFill>
        <p:spPr>
          <a:xfrm>
            <a:off x="4318782" y="1825625"/>
            <a:ext cx="3782112" cy="329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84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4218</TotalTime>
  <Words>598</Words>
  <Application>Microsoft Office PowerPoint</Application>
  <PresentationFormat>Skærmshow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PowerPoint-præsentation</vt:lpstr>
      <vt:lpstr>2.1.1 Temaer (prezi)</vt:lpstr>
      <vt:lpstr>2.2.1 Må dit barn vælge?</vt:lpstr>
      <vt:lpstr>2.3.1 Du er guiden i dit barns liv</vt:lpstr>
      <vt:lpstr>2.3.2 Selvstændighed</vt:lpstr>
      <vt:lpstr>2.4.1 Dit barns følelser</vt:lpstr>
      <vt:lpstr>2.4.2 Hvad gør du, når bølgerne går højt</vt:lpstr>
      <vt:lpstr>2.4.3 Når du selv reagerer følelsesmæssigt</vt:lpstr>
      <vt:lpstr>2.5.1 Opdragelse i et større perspektiv</vt:lpstr>
      <vt:lpstr>2.5.2 Opdragelse der styrker eller bremser</vt:lpstr>
      <vt:lpstr>2.5.3 Hvad vil du gøre?</vt:lpstr>
      <vt:lpstr>2.5.4 I butikken</vt:lpstr>
      <vt:lpstr>2.5.5 De svære, men vigtige emner</vt:lpstr>
      <vt:lpstr>2.6.1 Kan du se det?</vt:lpstr>
      <vt:lpstr>2.7.1 Kom godt hjem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Camilla Brandi Anshøj</dc:creator>
  <cp:lastModifiedBy>Camilla Brandi Anshøj</cp:lastModifiedBy>
  <cp:revision>85</cp:revision>
  <dcterms:created xsi:type="dcterms:W3CDTF">2016-10-14T07:42:51Z</dcterms:created>
  <dcterms:modified xsi:type="dcterms:W3CDTF">2018-02-09T08:36:58Z</dcterms:modified>
</cp:coreProperties>
</file>